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82" r:id="rId10"/>
    <p:sldId id="268" r:id="rId11"/>
    <p:sldId id="270" r:id="rId12"/>
    <p:sldId id="271" r:id="rId13"/>
    <p:sldId id="272" r:id="rId14"/>
    <p:sldId id="273" r:id="rId15"/>
    <p:sldId id="275" r:id="rId16"/>
    <p:sldId id="277" r:id="rId17"/>
    <p:sldId id="281" r:id="rId18"/>
    <p:sldId id="283" r:id="rId19"/>
    <p:sldId id="284" r:id="rId20"/>
    <p:sldId id="285" r:id="rId21"/>
    <p:sldId id="280" r:id="rId22"/>
    <p:sldId id="286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Изменение давления 02.01-31.01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2964138243898826E-2"/>
          <c:y val="0.12501019577290287"/>
          <c:w val="0.94318582657482497"/>
          <c:h val="0.7738136339281570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давления 02.01-31.01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Лист1!$A$2:$A$30</c:f>
              <c:numCache>
                <c:formatCode>d\-mmm</c:formatCode>
                <c:ptCount val="29"/>
                <c:pt idx="0">
                  <c:v>43832</c:v>
                </c:pt>
                <c:pt idx="1">
                  <c:v>43833</c:v>
                </c:pt>
                <c:pt idx="2">
                  <c:v>43834</c:v>
                </c:pt>
                <c:pt idx="3">
                  <c:v>43835</c:v>
                </c:pt>
                <c:pt idx="4">
                  <c:v>43836</c:v>
                </c:pt>
                <c:pt idx="5">
                  <c:v>43837</c:v>
                </c:pt>
                <c:pt idx="6">
                  <c:v>43838</c:v>
                </c:pt>
                <c:pt idx="7">
                  <c:v>43839</c:v>
                </c:pt>
                <c:pt idx="8">
                  <c:v>43840</c:v>
                </c:pt>
                <c:pt idx="9">
                  <c:v>43841</c:v>
                </c:pt>
                <c:pt idx="10">
                  <c:v>43842</c:v>
                </c:pt>
                <c:pt idx="11">
                  <c:v>43843</c:v>
                </c:pt>
                <c:pt idx="12">
                  <c:v>43844</c:v>
                </c:pt>
                <c:pt idx="13">
                  <c:v>43845</c:v>
                </c:pt>
                <c:pt idx="14">
                  <c:v>43846</c:v>
                </c:pt>
                <c:pt idx="15">
                  <c:v>43847</c:v>
                </c:pt>
                <c:pt idx="16">
                  <c:v>43848</c:v>
                </c:pt>
                <c:pt idx="17">
                  <c:v>43849</c:v>
                </c:pt>
                <c:pt idx="18">
                  <c:v>43850</c:v>
                </c:pt>
                <c:pt idx="19">
                  <c:v>43851</c:v>
                </c:pt>
                <c:pt idx="20">
                  <c:v>43852</c:v>
                </c:pt>
                <c:pt idx="21">
                  <c:v>43853</c:v>
                </c:pt>
                <c:pt idx="22">
                  <c:v>43855</c:v>
                </c:pt>
                <c:pt idx="23">
                  <c:v>43856</c:v>
                </c:pt>
                <c:pt idx="24">
                  <c:v>43857</c:v>
                </c:pt>
                <c:pt idx="25">
                  <c:v>43858</c:v>
                </c:pt>
                <c:pt idx="26">
                  <c:v>43859</c:v>
                </c:pt>
                <c:pt idx="27">
                  <c:v>43860</c:v>
                </c:pt>
                <c:pt idx="28">
                  <c:v>43861</c:v>
                </c:pt>
              </c:numCache>
            </c:numRef>
          </c:cat>
          <c:val>
            <c:numRef>
              <c:f>Лист1!$B$2:$B$30</c:f>
              <c:numCache>
                <c:formatCode>General</c:formatCode>
                <c:ptCount val="29"/>
                <c:pt idx="0">
                  <c:v>749</c:v>
                </c:pt>
                <c:pt idx="1">
                  <c:v>749</c:v>
                </c:pt>
                <c:pt idx="2">
                  <c:v>750</c:v>
                </c:pt>
                <c:pt idx="3">
                  <c:v>758</c:v>
                </c:pt>
                <c:pt idx="4">
                  <c:v>771</c:v>
                </c:pt>
                <c:pt idx="5">
                  <c:v>765</c:v>
                </c:pt>
                <c:pt idx="6">
                  <c:v>760</c:v>
                </c:pt>
                <c:pt idx="7">
                  <c:v>757</c:v>
                </c:pt>
                <c:pt idx="8">
                  <c:v>761</c:v>
                </c:pt>
                <c:pt idx="9">
                  <c:v>764</c:v>
                </c:pt>
                <c:pt idx="10">
                  <c:v>751</c:v>
                </c:pt>
                <c:pt idx="11">
                  <c:v>757</c:v>
                </c:pt>
                <c:pt idx="12">
                  <c:v>765</c:v>
                </c:pt>
                <c:pt idx="13">
                  <c:v>760</c:v>
                </c:pt>
                <c:pt idx="14">
                  <c:v>759</c:v>
                </c:pt>
                <c:pt idx="15">
                  <c:v>767</c:v>
                </c:pt>
                <c:pt idx="16">
                  <c:v>768</c:v>
                </c:pt>
                <c:pt idx="17">
                  <c:v>767</c:v>
                </c:pt>
                <c:pt idx="18">
                  <c:v>765</c:v>
                </c:pt>
                <c:pt idx="19">
                  <c:v>750</c:v>
                </c:pt>
                <c:pt idx="20">
                  <c:v>743</c:v>
                </c:pt>
                <c:pt idx="21">
                  <c:v>752</c:v>
                </c:pt>
                <c:pt idx="22">
                  <c:v>746</c:v>
                </c:pt>
                <c:pt idx="23">
                  <c:v>757</c:v>
                </c:pt>
                <c:pt idx="24">
                  <c:v>763</c:v>
                </c:pt>
                <c:pt idx="25">
                  <c:v>769</c:v>
                </c:pt>
                <c:pt idx="26">
                  <c:v>764</c:v>
                </c:pt>
                <c:pt idx="27">
                  <c:v>761</c:v>
                </c:pt>
                <c:pt idx="28">
                  <c:v>753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3974664"/>
        <c:axId val="293976232"/>
      </c:lineChart>
      <c:dateAx>
        <c:axId val="29397466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976232"/>
        <c:crosses val="autoZero"/>
        <c:auto val="1"/>
        <c:lblOffset val="100"/>
        <c:baseTimeUnit val="days"/>
      </c:dateAx>
      <c:valAx>
        <c:axId val="29397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9746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Изменение</a:t>
            </a:r>
            <a:r>
              <a:rPr lang="ru-RU" sz="2000" baseline="0" dirty="0"/>
              <a:t> температуры 02.01-31.01</a:t>
            </a:r>
            <a:endParaRPr lang="ru-RU" sz="2000" dirty="0"/>
          </a:p>
        </c:rich>
      </c:tx>
      <c:layout>
        <c:manualLayout>
          <c:xMode val="edge"/>
          <c:yMode val="edge"/>
          <c:x val="0.32793162676268911"/>
          <c:y val="1.90669505190114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157477779474962E-2"/>
          <c:y val="0.16444062521581687"/>
          <c:w val="0.94271195191172641"/>
          <c:h val="0.8191967033692952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температуры 02.01-31.01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d\-mmm</c:formatCode>
                <c:ptCount val="30"/>
                <c:pt idx="0">
                  <c:v>43832</c:v>
                </c:pt>
                <c:pt idx="1">
                  <c:v>43833</c:v>
                </c:pt>
                <c:pt idx="2">
                  <c:v>43834</c:v>
                </c:pt>
                <c:pt idx="3">
                  <c:v>43835</c:v>
                </c:pt>
                <c:pt idx="4">
                  <c:v>43836</c:v>
                </c:pt>
                <c:pt idx="5">
                  <c:v>43837</c:v>
                </c:pt>
                <c:pt idx="6">
                  <c:v>43838</c:v>
                </c:pt>
                <c:pt idx="7">
                  <c:v>43839</c:v>
                </c:pt>
                <c:pt idx="8">
                  <c:v>43840</c:v>
                </c:pt>
                <c:pt idx="9">
                  <c:v>43841</c:v>
                </c:pt>
                <c:pt idx="10">
                  <c:v>43842</c:v>
                </c:pt>
                <c:pt idx="11">
                  <c:v>43843</c:v>
                </c:pt>
                <c:pt idx="12">
                  <c:v>43844</c:v>
                </c:pt>
                <c:pt idx="13">
                  <c:v>43845</c:v>
                </c:pt>
                <c:pt idx="14">
                  <c:v>43846</c:v>
                </c:pt>
                <c:pt idx="15">
                  <c:v>43847</c:v>
                </c:pt>
                <c:pt idx="16">
                  <c:v>43848</c:v>
                </c:pt>
                <c:pt idx="17">
                  <c:v>43849</c:v>
                </c:pt>
                <c:pt idx="18">
                  <c:v>43850</c:v>
                </c:pt>
                <c:pt idx="19">
                  <c:v>43851</c:v>
                </c:pt>
                <c:pt idx="20">
                  <c:v>43852</c:v>
                </c:pt>
                <c:pt idx="21">
                  <c:v>43853</c:v>
                </c:pt>
                <c:pt idx="22">
                  <c:v>43854</c:v>
                </c:pt>
                <c:pt idx="23">
                  <c:v>43855</c:v>
                </c:pt>
                <c:pt idx="24">
                  <c:v>43856</c:v>
                </c:pt>
                <c:pt idx="25">
                  <c:v>43857</c:v>
                </c:pt>
                <c:pt idx="26">
                  <c:v>43858</c:v>
                </c:pt>
                <c:pt idx="27">
                  <c:v>43859</c:v>
                </c:pt>
                <c:pt idx="28">
                  <c:v>43860</c:v>
                </c:pt>
                <c:pt idx="29">
                  <c:v>43861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-1</c:v>
                </c:pt>
                <c:pt idx="3">
                  <c:v>-2</c:v>
                </c:pt>
                <c:pt idx="4">
                  <c:v>-10</c:v>
                </c:pt>
                <c:pt idx="5">
                  <c:v>-6</c:v>
                </c:pt>
                <c:pt idx="6">
                  <c:v>-1</c:v>
                </c:pt>
                <c:pt idx="7">
                  <c:v>1</c:v>
                </c:pt>
                <c:pt idx="8">
                  <c:v>-4</c:v>
                </c:pt>
                <c:pt idx="9">
                  <c:v>-8</c:v>
                </c:pt>
                <c:pt idx="10">
                  <c:v>1</c:v>
                </c:pt>
                <c:pt idx="11">
                  <c:v>-2</c:v>
                </c:pt>
                <c:pt idx="12">
                  <c:v>-1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-2</c:v>
                </c:pt>
                <c:pt idx="21">
                  <c:v>-7</c:v>
                </c:pt>
                <c:pt idx="22">
                  <c:v>-2</c:v>
                </c:pt>
                <c:pt idx="23">
                  <c:v>-2</c:v>
                </c:pt>
                <c:pt idx="24">
                  <c:v>-5</c:v>
                </c:pt>
                <c:pt idx="25">
                  <c:v>-9</c:v>
                </c:pt>
                <c:pt idx="26">
                  <c:v>-12</c:v>
                </c:pt>
                <c:pt idx="27">
                  <c:v>-9</c:v>
                </c:pt>
                <c:pt idx="28">
                  <c:v>-5</c:v>
                </c:pt>
                <c:pt idx="29">
                  <c:v>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3976624"/>
        <c:axId val="293977016"/>
      </c:lineChart>
      <c:dateAx>
        <c:axId val="29397662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977016"/>
        <c:crosses val="autoZero"/>
        <c:auto val="1"/>
        <c:lblOffset val="100"/>
        <c:baseTimeUnit val="days"/>
      </c:dateAx>
      <c:valAx>
        <c:axId val="29397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9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02540828229806"/>
          <c:y val="0.89732095988001503"/>
          <c:w val="0.43972696121318167"/>
          <c:h val="6.6964754405699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направления ветра 02.01-31.01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Лист1!$A$2:$A$10</c:f>
              <c:strCache>
                <c:ptCount val="8"/>
                <c:pt idx="0">
                  <c:v>С</c:v>
                </c:pt>
                <c:pt idx="1">
                  <c:v>СВ</c:v>
                </c:pt>
                <c:pt idx="2">
                  <c:v>В</c:v>
                </c:pt>
                <c:pt idx="3">
                  <c:v>ЮВ</c:v>
                </c:pt>
                <c:pt idx="4">
                  <c:v>Ю</c:v>
                </c:pt>
                <c:pt idx="5">
                  <c:v>ЮЗ</c:v>
                </c:pt>
                <c:pt idx="6">
                  <c:v>З</c:v>
                </c:pt>
                <c:pt idx="7">
                  <c:v>СЗ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8</c:v>
                </c:pt>
                <c:pt idx="6">
                  <c:v>6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2251512"/>
        <c:axId val="322250336"/>
      </c:radarChart>
      <c:catAx>
        <c:axId val="32225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2250336"/>
        <c:crosses val="autoZero"/>
        <c:auto val="1"/>
        <c:lblAlgn val="ctr"/>
        <c:lblOffset val="100"/>
        <c:noMultiLvlLbl val="0"/>
      </c:catAx>
      <c:valAx>
        <c:axId val="32225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225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Самочувствие родителей 02.01-31.01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928550597841933E-2"/>
          <c:y val="0.15908730158730158"/>
          <c:w val="0.92960848643919514"/>
          <c:h val="0.6033595800524933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мама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Лист1!$A$2:$A$31</c:f>
              <c:numCache>
                <c:formatCode>d\-mmm</c:formatCode>
                <c:ptCount val="30"/>
                <c:pt idx="0">
                  <c:v>43832</c:v>
                </c:pt>
                <c:pt idx="1">
                  <c:v>43833</c:v>
                </c:pt>
                <c:pt idx="2">
                  <c:v>43834</c:v>
                </c:pt>
                <c:pt idx="3">
                  <c:v>43835</c:v>
                </c:pt>
                <c:pt idx="4">
                  <c:v>43836</c:v>
                </c:pt>
                <c:pt idx="5">
                  <c:v>43837</c:v>
                </c:pt>
                <c:pt idx="6">
                  <c:v>43838</c:v>
                </c:pt>
                <c:pt idx="7">
                  <c:v>43839</c:v>
                </c:pt>
                <c:pt idx="8">
                  <c:v>43840</c:v>
                </c:pt>
                <c:pt idx="9">
                  <c:v>43841</c:v>
                </c:pt>
                <c:pt idx="10">
                  <c:v>43842</c:v>
                </c:pt>
                <c:pt idx="11">
                  <c:v>43843</c:v>
                </c:pt>
                <c:pt idx="12">
                  <c:v>43844</c:v>
                </c:pt>
                <c:pt idx="13">
                  <c:v>43845</c:v>
                </c:pt>
                <c:pt idx="14">
                  <c:v>43846</c:v>
                </c:pt>
                <c:pt idx="15">
                  <c:v>43847</c:v>
                </c:pt>
                <c:pt idx="16">
                  <c:v>43848</c:v>
                </c:pt>
                <c:pt idx="17">
                  <c:v>43849</c:v>
                </c:pt>
                <c:pt idx="18">
                  <c:v>43850</c:v>
                </c:pt>
                <c:pt idx="19">
                  <c:v>43851</c:v>
                </c:pt>
                <c:pt idx="20">
                  <c:v>43852</c:v>
                </c:pt>
                <c:pt idx="21">
                  <c:v>43853</c:v>
                </c:pt>
                <c:pt idx="22">
                  <c:v>43854</c:v>
                </c:pt>
                <c:pt idx="23">
                  <c:v>43855</c:v>
                </c:pt>
                <c:pt idx="24">
                  <c:v>43856</c:v>
                </c:pt>
                <c:pt idx="25">
                  <c:v>43857</c:v>
                </c:pt>
                <c:pt idx="26">
                  <c:v>43858</c:v>
                </c:pt>
                <c:pt idx="27">
                  <c:v>43859</c:v>
                </c:pt>
                <c:pt idx="28">
                  <c:v>43860</c:v>
                </c:pt>
                <c:pt idx="29">
                  <c:v>43861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5</c:v>
                </c:pt>
                <c:pt idx="20">
                  <c:v>4</c:v>
                </c:pt>
                <c:pt idx="21">
                  <c:v>3</c:v>
                </c:pt>
                <c:pt idx="22">
                  <c:v>4</c:v>
                </c:pt>
                <c:pt idx="23">
                  <c:v>4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7">
                  <c:v>4</c:v>
                </c:pt>
                <c:pt idx="28">
                  <c:v>4</c:v>
                </c:pt>
                <c:pt idx="29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папа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Лист1!$A$2:$A$31</c:f>
              <c:numCache>
                <c:formatCode>d\-mmm</c:formatCode>
                <c:ptCount val="30"/>
                <c:pt idx="0">
                  <c:v>43832</c:v>
                </c:pt>
                <c:pt idx="1">
                  <c:v>43833</c:v>
                </c:pt>
                <c:pt idx="2">
                  <c:v>43834</c:v>
                </c:pt>
                <c:pt idx="3">
                  <c:v>43835</c:v>
                </c:pt>
                <c:pt idx="4">
                  <c:v>43836</c:v>
                </c:pt>
                <c:pt idx="5">
                  <c:v>43837</c:v>
                </c:pt>
                <c:pt idx="6">
                  <c:v>43838</c:v>
                </c:pt>
                <c:pt idx="7">
                  <c:v>43839</c:v>
                </c:pt>
                <c:pt idx="8">
                  <c:v>43840</c:v>
                </c:pt>
                <c:pt idx="9">
                  <c:v>43841</c:v>
                </c:pt>
                <c:pt idx="10">
                  <c:v>43842</c:v>
                </c:pt>
                <c:pt idx="11">
                  <c:v>43843</c:v>
                </c:pt>
                <c:pt idx="12">
                  <c:v>43844</c:v>
                </c:pt>
                <c:pt idx="13">
                  <c:v>43845</c:v>
                </c:pt>
                <c:pt idx="14">
                  <c:v>43846</c:v>
                </c:pt>
                <c:pt idx="15">
                  <c:v>43847</c:v>
                </c:pt>
                <c:pt idx="16">
                  <c:v>43848</c:v>
                </c:pt>
                <c:pt idx="17">
                  <c:v>43849</c:v>
                </c:pt>
                <c:pt idx="18">
                  <c:v>43850</c:v>
                </c:pt>
                <c:pt idx="19">
                  <c:v>43851</c:v>
                </c:pt>
                <c:pt idx="20">
                  <c:v>43852</c:v>
                </c:pt>
                <c:pt idx="21">
                  <c:v>43853</c:v>
                </c:pt>
                <c:pt idx="22">
                  <c:v>43854</c:v>
                </c:pt>
                <c:pt idx="23">
                  <c:v>43855</c:v>
                </c:pt>
                <c:pt idx="24">
                  <c:v>43856</c:v>
                </c:pt>
                <c:pt idx="25">
                  <c:v>43857</c:v>
                </c:pt>
                <c:pt idx="26">
                  <c:v>43858</c:v>
                </c:pt>
                <c:pt idx="27">
                  <c:v>43859</c:v>
                </c:pt>
                <c:pt idx="28">
                  <c:v>43860</c:v>
                </c:pt>
                <c:pt idx="29">
                  <c:v>43861</c:v>
                </c:pt>
              </c:numCache>
            </c:numRef>
          </c:cat>
          <c:val>
            <c:numRef>
              <c:f>Лист1!$C$2:$C$31</c:f>
              <c:numCache>
                <c:formatCode>General</c:formatCode>
                <c:ptCount val="30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5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5</c:v>
                </c:pt>
                <c:pt idx="25">
                  <c:v>3</c:v>
                </c:pt>
                <c:pt idx="26">
                  <c:v>4</c:v>
                </c:pt>
                <c:pt idx="27">
                  <c:v>4</c:v>
                </c:pt>
                <c:pt idx="28">
                  <c:v>5</c:v>
                </c:pt>
                <c:pt idx="29">
                  <c:v>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71426072"/>
        <c:axId val="371426464"/>
      </c:lineChart>
      <c:dateAx>
        <c:axId val="371426072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1426464"/>
        <c:crosses val="autoZero"/>
        <c:auto val="1"/>
        <c:lblOffset val="100"/>
        <c:baseTimeUnit val="days"/>
      </c:dateAx>
      <c:valAx>
        <c:axId val="37142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1426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Самочуствие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бабушки 02.01-31.01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Бабушка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d\-mmm</c:formatCode>
                <c:ptCount val="30"/>
                <c:pt idx="0">
                  <c:v>43832</c:v>
                </c:pt>
                <c:pt idx="1">
                  <c:v>43833</c:v>
                </c:pt>
                <c:pt idx="2">
                  <c:v>43834</c:v>
                </c:pt>
                <c:pt idx="3">
                  <c:v>43835</c:v>
                </c:pt>
                <c:pt idx="4">
                  <c:v>43836</c:v>
                </c:pt>
                <c:pt idx="5">
                  <c:v>43837</c:v>
                </c:pt>
                <c:pt idx="6">
                  <c:v>43838</c:v>
                </c:pt>
                <c:pt idx="7">
                  <c:v>43839</c:v>
                </c:pt>
                <c:pt idx="8">
                  <c:v>43840</c:v>
                </c:pt>
                <c:pt idx="9">
                  <c:v>43841</c:v>
                </c:pt>
                <c:pt idx="10">
                  <c:v>43842</c:v>
                </c:pt>
                <c:pt idx="11">
                  <c:v>43843</c:v>
                </c:pt>
                <c:pt idx="12">
                  <c:v>43844</c:v>
                </c:pt>
                <c:pt idx="13">
                  <c:v>43845</c:v>
                </c:pt>
                <c:pt idx="14">
                  <c:v>43846</c:v>
                </c:pt>
                <c:pt idx="15">
                  <c:v>43847</c:v>
                </c:pt>
                <c:pt idx="16">
                  <c:v>43848</c:v>
                </c:pt>
                <c:pt idx="17">
                  <c:v>43849</c:v>
                </c:pt>
                <c:pt idx="18">
                  <c:v>43850</c:v>
                </c:pt>
                <c:pt idx="19">
                  <c:v>43851</c:v>
                </c:pt>
                <c:pt idx="20">
                  <c:v>43852</c:v>
                </c:pt>
                <c:pt idx="21">
                  <c:v>43853</c:v>
                </c:pt>
                <c:pt idx="22">
                  <c:v>43854</c:v>
                </c:pt>
                <c:pt idx="23">
                  <c:v>43855</c:v>
                </c:pt>
                <c:pt idx="24">
                  <c:v>43856</c:v>
                </c:pt>
                <c:pt idx="25">
                  <c:v>43857</c:v>
                </c:pt>
                <c:pt idx="26">
                  <c:v>43858</c:v>
                </c:pt>
                <c:pt idx="27">
                  <c:v>43859</c:v>
                </c:pt>
                <c:pt idx="28">
                  <c:v>43860</c:v>
                </c:pt>
                <c:pt idx="29">
                  <c:v>43861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3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4</c:v>
                </c:pt>
                <c:pt idx="26">
                  <c:v>3</c:v>
                </c:pt>
                <c:pt idx="27">
                  <c:v>4</c:v>
                </c:pt>
                <c:pt idx="28">
                  <c:v>4</c:v>
                </c:pt>
                <c:pt idx="29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778488"/>
        <c:axId val="376776920"/>
      </c:lineChart>
      <c:dateAx>
        <c:axId val="376778488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776920"/>
        <c:crosses val="autoZero"/>
        <c:auto val="1"/>
        <c:lblOffset val="100"/>
        <c:baseTimeUnit val="days"/>
      </c:dateAx>
      <c:valAx>
        <c:axId val="376776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77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Самочуствие</a:t>
            </a:r>
            <a:r>
              <a:rPr lang="ru-RU" sz="18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мое и брата 02.01-31.01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Артем 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Лист1!$A$2:$A$31</c:f>
              <c:numCache>
                <c:formatCode>d\-mmm</c:formatCode>
                <c:ptCount val="30"/>
                <c:pt idx="0">
                  <c:v>43832</c:v>
                </c:pt>
                <c:pt idx="1">
                  <c:v>43833</c:v>
                </c:pt>
                <c:pt idx="2">
                  <c:v>43834</c:v>
                </c:pt>
                <c:pt idx="3">
                  <c:v>43835</c:v>
                </c:pt>
                <c:pt idx="4">
                  <c:v>43836</c:v>
                </c:pt>
                <c:pt idx="5">
                  <c:v>43837</c:v>
                </c:pt>
                <c:pt idx="6">
                  <c:v>43838</c:v>
                </c:pt>
                <c:pt idx="7">
                  <c:v>43839</c:v>
                </c:pt>
                <c:pt idx="8">
                  <c:v>43840</c:v>
                </c:pt>
                <c:pt idx="9">
                  <c:v>43841</c:v>
                </c:pt>
                <c:pt idx="10">
                  <c:v>43842</c:v>
                </c:pt>
                <c:pt idx="11">
                  <c:v>43843</c:v>
                </c:pt>
                <c:pt idx="12">
                  <c:v>43844</c:v>
                </c:pt>
                <c:pt idx="13">
                  <c:v>43845</c:v>
                </c:pt>
                <c:pt idx="14">
                  <c:v>43846</c:v>
                </c:pt>
                <c:pt idx="15">
                  <c:v>43847</c:v>
                </c:pt>
                <c:pt idx="16">
                  <c:v>43848</c:v>
                </c:pt>
                <c:pt idx="17">
                  <c:v>43849</c:v>
                </c:pt>
                <c:pt idx="18">
                  <c:v>43850</c:v>
                </c:pt>
                <c:pt idx="19">
                  <c:v>43851</c:v>
                </c:pt>
                <c:pt idx="20">
                  <c:v>43852</c:v>
                </c:pt>
                <c:pt idx="21">
                  <c:v>43853</c:v>
                </c:pt>
                <c:pt idx="22">
                  <c:v>43854</c:v>
                </c:pt>
                <c:pt idx="23">
                  <c:v>43855</c:v>
                </c:pt>
                <c:pt idx="24">
                  <c:v>43856</c:v>
                </c:pt>
                <c:pt idx="25">
                  <c:v>43857</c:v>
                </c:pt>
                <c:pt idx="26">
                  <c:v>43858</c:v>
                </c:pt>
                <c:pt idx="27">
                  <c:v>43859</c:v>
                </c:pt>
                <c:pt idx="28">
                  <c:v>43860</c:v>
                </c:pt>
                <c:pt idx="29">
                  <c:v>43861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5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5</c:v>
                </c:pt>
                <c:pt idx="21">
                  <c:v>5</c:v>
                </c:pt>
                <c:pt idx="22">
                  <c:v>4</c:v>
                </c:pt>
                <c:pt idx="23">
                  <c:v>5</c:v>
                </c:pt>
                <c:pt idx="24">
                  <c:v>4</c:v>
                </c:pt>
                <c:pt idx="25">
                  <c:v>4</c:v>
                </c:pt>
                <c:pt idx="26">
                  <c:v>5</c:v>
                </c:pt>
                <c:pt idx="27">
                  <c:v>4</c:v>
                </c:pt>
                <c:pt idx="28">
                  <c:v>5</c:v>
                </c:pt>
                <c:pt idx="29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Олег 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Лист1!$A$2:$A$31</c:f>
              <c:numCache>
                <c:formatCode>d\-mmm</c:formatCode>
                <c:ptCount val="30"/>
                <c:pt idx="0">
                  <c:v>43832</c:v>
                </c:pt>
                <c:pt idx="1">
                  <c:v>43833</c:v>
                </c:pt>
                <c:pt idx="2">
                  <c:v>43834</c:v>
                </c:pt>
                <c:pt idx="3">
                  <c:v>43835</c:v>
                </c:pt>
                <c:pt idx="4">
                  <c:v>43836</c:v>
                </c:pt>
                <c:pt idx="5">
                  <c:v>43837</c:v>
                </c:pt>
                <c:pt idx="6">
                  <c:v>43838</c:v>
                </c:pt>
                <c:pt idx="7">
                  <c:v>43839</c:v>
                </c:pt>
                <c:pt idx="8">
                  <c:v>43840</c:v>
                </c:pt>
                <c:pt idx="9">
                  <c:v>43841</c:v>
                </c:pt>
                <c:pt idx="10">
                  <c:v>43842</c:v>
                </c:pt>
                <c:pt idx="11">
                  <c:v>43843</c:v>
                </c:pt>
                <c:pt idx="12">
                  <c:v>43844</c:v>
                </c:pt>
                <c:pt idx="13">
                  <c:v>43845</c:v>
                </c:pt>
                <c:pt idx="14">
                  <c:v>43846</c:v>
                </c:pt>
                <c:pt idx="15">
                  <c:v>43847</c:v>
                </c:pt>
                <c:pt idx="16">
                  <c:v>43848</c:v>
                </c:pt>
                <c:pt idx="17">
                  <c:v>43849</c:v>
                </c:pt>
                <c:pt idx="18">
                  <c:v>43850</c:v>
                </c:pt>
                <c:pt idx="19">
                  <c:v>43851</c:v>
                </c:pt>
                <c:pt idx="20">
                  <c:v>43852</c:v>
                </c:pt>
                <c:pt idx="21">
                  <c:v>43853</c:v>
                </c:pt>
                <c:pt idx="22">
                  <c:v>43854</c:v>
                </c:pt>
                <c:pt idx="23">
                  <c:v>43855</c:v>
                </c:pt>
                <c:pt idx="24">
                  <c:v>43856</c:v>
                </c:pt>
                <c:pt idx="25">
                  <c:v>43857</c:v>
                </c:pt>
                <c:pt idx="26">
                  <c:v>43858</c:v>
                </c:pt>
                <c:pt idx="27">
                  <c:v>43859</c:v>
                </c:pt>
                <c:pt idx="28">
                  <c:v>43860</c:v>
                </c:pt>
                <c:pt idx="29">
                  <c:v>43861</c:v>
                </c:pt>
              </c:numCache>
            </c:numRef>
          </c:cat>
          <c:val>
            <c:numRef>
              <c:f>Лист1!$C$2:$C$31</c:f>
              <c:numCache>
                <c:formatCode>General</c:formatCode>
                <c:ptCount val="30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4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6193704"/>
        <c:axId val="446189784"/>
      </c:lineChart>
      <c:dateAx>
        <c:axId val="44619370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6189784"/>
        <c:crosses val="autoZero"/>
        <c:auto val="1"/>
        <c:lblOffset val="100"/>
        <c:baseTimeUnit val="days"/>
      </c:dateAx>
      <c:valAx>
        <c:axId val="44618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6193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C1C2-40FC-43CC-BE22-E2EB01D3304E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C87E3-BB7A-4D05-9A3C-37D96E214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5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87E3-BB7A-4D05-9A3C-37D96E214E2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9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74984-A476-4F75-8876-61B7D7087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A3DF0-0DAA-4FCE-ACAE-E168F4D2B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B1E4-2E22-4CCA-9AAE-F1041026A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8E31A-262E-4B0E-851F-419122F60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5FE10-A1D9-422D-B7F4-5546DF098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E7E1D-674C-4F4A-B7E8-05D6DEA32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9388F-673D-478A-8CE5-9B270001C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16686-EE2A-49F4-97FA-DC3C69832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06EF4-B2E5-4EC1-B160-2BA8DF0B3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9DB0-0862-49B5-B04D-99009B0BE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F15FB-6FE7-4B39-A2FA-CD3515CFCA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3047E9-E3DA-4B8C-857E-3C204FADFA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4704"/>
            <a:ext cx="7772400" cy="1143000"/>
          </a:xfrm>
        </p:spPr>
        <p:txBody>
          <a:bodyPr/>
          <a:lstStyle/>
          <a:p>
            <a:r>
              <a:rPr lang="ru-RU" sz="4000" b="1" i="0" dirty="0"/>
              <a:t>Влияние «капризов» природы на здоровье людей</a:t>
            </a:r>
            <a:r>
              <a:rPr lang="ru-RU" sz="4000" i="0" dirty="0"/>
              <a:t/>
            </a:r>
            <a:br>
              <a:rPr lang="ru-RU" sz="4000" i="0" dirty="0"/>
            </a:br>
            <a:endParaRPr lang="en-US" sz="4000" b="1" i="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000232" y="3429000"/>
            <a:ext cx="6786610" cy="21097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Автор:    </a:t>
            </a:r>
            <a:r>
              <a:rPr lang="ru-RU" sz="1800" kern="0" dirty="0" err="1" smtClean="0"/>
              <a:t>Месмер</a:t>
            </a:r>
            <a:r>
              <a:rPr lang="ru-RU" sz="1800" kern="0" dirty="0" smtClean="0"/>
              <a:t> Олег Русланович</a:t>
            </a:r>
            <a:endParaRPr kumimoji="0" lang="ru-RU" sz="1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1</a:t>
            </a:r>
            <a:r>
              <a:rPr kumimoji="0" lang="ru-RU" sz="1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курс </a:t>
            </a:r>
            <a:r>
              <a:rPr kumimoji="0" lang="ru-RU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студент 16 группы 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	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Руководитель: </a:t>
            </a:r>
            <a:r>
              <a:rPr lang="ru-RU" sz="1800" kern="0" dirty="0" err="1" smtClean="0"/>
              <a:t>Русова</a:t>
            </a:r>
            <a:r>
              <a:rPr lang="ru-RU" sz="1800" kern="0" dirty="0" smtClean="0"/>
              <a:t> О.В.,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1800" kern="0" dirty="0" err="1" smtClean="0"/>
              <a:t>п</a:t>
            </a:r>
            <a:r>
              <a:rPr kumimoji="0" lang="ru-RU" sz="18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реподователь</a:t>
            </a:r>
            <a:r>
              <a:rPr kumimoji="0" lang="ru-RU" sz="1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географии</a:t>
            </a:r>
            <a:endParaRPr kumimoji="0" lang="ru-RU" sz="18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14668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Влияние магнитных бурь на самочувствие </a:t>
            </a:r>
            <a:endParaRPr lang="ru-RU" sz="28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86314" y="1785926"/>
            <a:ext cx="3952876" cy="42386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По статистике на магнитные бури реагируют от 50 до 75% населения планеты.</a:t>
            </a:r>
          </a:p>
          <a:p>
            <a:pPr algn="just">
              <a:buNone/>
            </a:pPr>
            <a:endParaRPr lang="ru-RU" sz="8000" i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r>
              <a:rPr lang="ru-RU" sz="80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 Во время магнитных бурь подавляется выработка мелатонина, а в коре надпочечников выделяется больше кортизола – гормона стресса. Поэтому магнитные бури могут сопровождаться головными болями, мигренью, учащением сердечного ритма, бессонницей, плохим самочувствием, снижением жизненного тонуса.</a:t>
            </a:r>
          </a:p>
          <a:p>
            <a:endParaRPr lang="ru-RU" dirty="0"/>
          </a:p>
        </p:txBody>
      </p:sp>
      <p:pic>
        <p:nvPicPr>
          <p:cNvPr id="4100" name="Picture 4" descr="http://im0-tub-ru.yandex.net/i?id=18492526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416" y="1556792"/>
            <a:ext cx="371477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1980775"/>
            <a:ext cx="7772400" cy="139543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Определение влияния погодных условия на людей разного возраста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Методика исследования</a:t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4000" i="0" dirty="0" smtClean="0"/>
              <a:t>Сроки исследования: с 02 января по 31января  2020 года;</a:t>
            </a:r>
          </a:p>
          <a:p>
            <a:pPr algn="just">
              <a:lnSpc>
                <a:spcPct val="120000"/>
              </a:lnSpc>
            </a:pPr>
            <a:r>
              <a:rPr lang="ru-RU" sz="4000" i="0" dirty="0" smtClean="0"/>
              <a:t> Ежедневное наблюдение за  самочувствием семьи;</a:t>
            </a:r>
          </a:p>
          <a:p>
            <a:pPr algn="just">
              <a:lnSpc>
                <a:spcPct val="120000"/>
              </a:lnSpc>
            </a:pPr>
            <a:r>
              <a:rPr lang="ru-RU" sz="4000" i="0" dirty="0" smtClean="0"/>
              <a:t>Мониторинг  дневной температуры,  атмосферного давления, направления ветра, осадков в селе Судай;</a:t>
            </a:r>
          </a:p>
          <a:p>
            <a:pPr algn="just">
              <a:lnSpc>
                <a:spcPct val="120000"/>
              </a:lnSpc>
            </a:pPr>
            <a:r>
              <a:rPr lang="ru-RU" sz="4000" i="0" dirty="0" smtClean="0"/>
              <a:t>Составление графиков по результатам мониторинга погодных условий и измерения артериального давления</a:t>
            </a:r>
            <a:r>
              <a:rPr lang="ru-RU" sz="4000" i="0" dirty="0"/>
              <a:t>;</a:t>
            </a:r>
            <a:endParaRPr lang="ru-RU" sz="4000" i="0" dirty="0" smtClean="0"/>
          </a:p>
          <a:p>
            <a:pPr algn="just">
              <a:lnSpc>
                <a:spcPct val="120000"/>
              </a:lnSpc>
            </a:pPr>
            <a:r>
              <a:rPr lang="ru-RU" sz="4000" i="0" dirty="0" smtClean="0"/>
              <a:t> Анализ полученных данных;</a:t>
            </a:r>
          </a:p>
          <a:p>
            <a:pPr algn="just">
              <a:lnSpc>
                <a:spcPct val="120000"/>
              </a:lnSpc>
            </a:pPr>
            <a:r>
              <a:rPr lang="ru-RU" sz="4000" i="0" dirty="0" smtClean="0"/>
              <a:t> Выводы по результатам исследования.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Анализ результатов погодных изменений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82949"/>
              </p:ext>
            </p:extLst>
          </p:nvPr>
        </p:nvGraphicFramePr>
        <p:xfrm>
          <a:off x="323528" y="836712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10715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Анализ результатов погодных изменений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938304"/>
              </p:ext>
            </p:extLst>
          </p:nvPr>
        </p:nvGraphicFramePr>
        <p:xfrm>
          <a:off x="386662" y="1268760"/>
          <a:ext cx="8370676" cy="526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Анализ направления ветра</a:t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993842"/>
              </p:ext>
            </p:extLst>
          </p:nvPr>
        </p:nvGraphicFramePr>
        <p:xfrm>
          <a:off x="685800" y="1484785"/>
          <a:ext cx="7772400" cy="4611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642918"/>
            <a:ext cx="8215370" cy="1143000"/>
          </a:xfrm>
        </p:spPr>
        <p:txBody>
          <a:bodyPr/>
          <a:lstStyle/>
          <a:p>
            <a:r>
              <a:rPr lang="ru-RU" sz="2800" b="1" dirty="0"/>
              <a:t>Мониторинг состояния здоровья каждого члена семьи в зависимости от погоды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/>
          </a:p>
        </p:txBody>
      </p:sp>
      <p:pic>
        <p:nvPicPr>
          <p:cNvPr id="27650" name="Picture 2" descr="K:\Малюков\фото для ВОШ\meteozavisimost_2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/>
          <a:srcRect b="13012"/>
          <a:stretch/>
        </p:blipFill>
        <p:spPr bwMode="auto">
          <a:xfrm>
            <a:off x="609600" y="1351118"/>
            <a:ext cx="403860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281518" cy="159452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i="0" dirty="0"/>
              <a:t>Для того, чтобы определить, как изменение погодных условий влияют на общее состояние здоровья людей разного возраста, я в течение месяца наблюдал за своим состоянием и состоянием свой семьи.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42974" y="3781204"/>
            <a:ext cx="79581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/>
              <a:t>Состав семьи:</a:t>
            </a:r>
            <a:endParaRPr lang="ru-RU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Папа (</a:t>
            </a:r>
            <a:r>
              <a:rPr lang="ru-RU" sz="2000" b="1" dirty="0" err="1"/>
              <a:t>Месмер</a:t>
            </a:r>
            <a:r>
              <a:rPr lang="ru-RU" sz="2000" b="1" dirty="0"/>
              <a:t> Руслан)</a:t>
            </a:r>
            <a:r>
              <a:rPr lang="ru-RU" sz="2000" dirty="0"/>
              <a:t> - 40 лет. Нормальное давление 120/80;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Мама (</a:t>
            </a:r>
            <a:r>
              <a:rPr lang="ru-RU" sz="2000" b="1" dirty="0" err="1"/>
              <a:t>Месмер</a:t>
            </a:r>
            <a:r>
              <a:rPr lang="ru-RU" sz="2000" b="1" dirty="0"/>
              <a:t> Светлана)</a:t>
            </a:r>
            <a:r>
              <a:rPr lang="ru-RU" sz="2000" dirty="0"/>
              <a:t> – 41 год. Нормальное давление 120/80;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Бабушка (Лебедева Нина)</a:t>
            </a:r>
            <a:r>
              <a:rPr lang="ru-RU" sz="2000" dirty="0"/>
              <a:t> – 64 года. Нормальное давление 150/85;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Брат (</a:t>
            </a:r>
            <a:r>
              <a:rPr lang="ru-RU" sz="2000" b="1" dirty="0" err="1"/>
              <a:t>Месмер</a:t>
            </a:r>
            <a:r>
              <a:rPr lang="ru-RU" sz="2000" b="1" dirty="0"/>
              <a:t> Артем)</a:t>
            </a:r>
            <a:r>
              <a:rPr lang="ru-RU" sz="2000" dirty="0"/>
              <a:t> – 10 лет. Нормальное давление 100/70;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Я (</a:t>
            </a:r>
            <a:r>
              <a:rPr lang="ru-RU" sz="2000" b="1" dirty="0" err="1"/>
              <a:t>Месмер</a:t>
            </a:r>
            <a:r>
              <a:rPr lang="ru-RU" sz="2000" b="1" dirty="0"/>
              <a:t> Олег)</a:t>
            </a:r>
            <a:r>
              <a:rPr lang="ru-RU" sz="2000" dirty="0"/>
              <a:t> – 16 лет. Нормальное давление 120/80.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sz="2800" b="1" dirty="0" smtClean="0"/>
              <a:t>Анализ полученных данных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7772400" cy="445295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i="0" dirty="0"/>
              <a:t>Для систематизации результатов я использовал пятибалльную шкалу состояния здоровья человека, где:</a:t>
            </a:r>
            <a:endParaRPr lang="ru-RU" sz="2000" i="0" dirty="0"/>
          </a:p>
          <a:p>
            <a:pPr>
              <a:lnSpc>
                <a:spcPct val="150000"/>
              </a:lnSpc>
            </a:pPr>
            <a:r>
              <a:rPr lang="ru-RU" sz="2000" b="1" i="0" dirty="0"/>
              <a:t>1</a:t>
            </a:r>
            <a:r>
              <a:rPr lang="ru-RU" sz="2000" i="0" dirty="0"/>
              <a:t> – болен, нуждается в постельном режиме;</a:t>
            </a:r>
          </a:p>
          <a:p>
            <a:pPr>
              <a:lnSpc>
                <a:spcPct val="150000"/>
              </a:lnSpc>
            </a:pPr>
            <a:r>
              <a:rPr lang="ru-RU" sz="2000" b="1" i="0" dirty="0"/>
              <a:t>2 </a:t>
            </a:r>
            <a:r>
              <a:rPr lang="ru-RU" sz="2000" i="0" dirty="0"/>
              <a:t>– головные боли, головокружения, изменения давления, нестабильное общее состояние;</a:t>
            </a:r>
          </a:p>
          <a:p>
            <a:pPr>
              <a:lnSpc>
                <a:spcPct val="150000"/>
              </a:lnSpc>
            </a:pPr>
            <a:r>
              <a:rPr lang="ru-RU" sz="2000" b="1" i="0" dirty="0"/>
              <a:t>3</a:t>
            </a:r>
            <a:r>
              <a:rPr lang="ru-RU" sz="2000" i="0" dirty="0"/>
              <a:t> – ухудшение самочувствия, отсутствие работоспособности; </a:t>
            </a:r>
          </a:p>
          <a:p>
            <a:pPr>
              <a:lnSpc>
                <a:spcPct val="150000"/>
              </a:lnSpc>
            </a:pPr>
            <a:r>
              <a:rPr lang="ru-RU" sz="2000" b="1" i="0" dirty="0"/>
              <a:t>4</a:t>
            </a:r>
            <a:r>
              <a:rPr lang="ru-RU" sz="2000" i="0" dirty="0"/>
              <a:t> – сниженная работоспособность, быстрая утомляемость, сонливость;</a:t>
            </a:r>
          </a:p>
          <a:p>
            <a:pPr>
              <a:lnSpc>
                <a:spcPct val="150000"/>
              </a:lnSpc>
            </a:pPr>
            <a:r>
              <a:rPr lang="ru-RU" sz="2000" b="1" i="0" dirty="0"/>
              <a:t>5</a:t>
            </a:r>
            <a:r>
              <a:rPr lang="ru-RU" sz="2000" i="0" dirty="0"/>
              <a:t> – нормальное состояние здорового человека.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i="0" dirty="0"/>
              <a:t> </a:t>
            </a:r>
            <a:r>
              <a:rPr lang="ru-RU" sz="2000" i="0" dirty="0" smtClean="0"/>
              <a:t>В </a:t>
            </a:r>
            <a:r>
              <a:rPr lang="ru-RU" sz="2000" i="0" dirty="0"/>
              <a:t>результате своего наблюдения, я получил следующие данные: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ru-RU" sz="3200" b="1" dirty="0" smtClean="0"/>
              <a:t>График самочувствия родителей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806319"/>
              </p:ext>
            </p:extLst>
          </p:nvPr>
        </p:nvGraphicFramePr>
        <p:xfrm>
          <a:off x="343452" y="1268760"/>
          <a:ext cx="8457096" cy="51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3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143000"/>
          </a:xfrm>
        </p:spPr>
        <p:txBody>
          <a:bodyPr/>
          <a:lstStyle/>
          <a:p>
            <a:r>
              <a:rPr lang="ru-RU" sz="3600" b="1" dirty="0" smtClean="0"/>
              <a:t>График самочувствия бабушки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054073"/>
              </p:ext>
            </p:extLst>
          </p:nvPr>
        </p:nvGraphicFramePr>
        <p:xfrm>
          <a:off x="646448" y="1124744"/>
          <a:ext cx="83180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215423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b="1" i="0" dirty="0" smtClean="0"/>
              <a:t/>
            </a:r>
            <a:br>
              <a:rPr lang="ru-RU" sz="2400" b="1" i="0" dirty="0" smtClean="0"/>
            </a:br>
            <a:r>
              <a:rPr lang="ru-RU" sz="2400" b="1" i="0" dirty="0"/>
              <a:t/>
            </a:r>
            <a:br>
              <a:rPr lang="ru-RU" sz="2400" b="1" i="0" dirty="0"/>
            </a:br>
            <a:r>
              <a:rPr lang="ru-RU" sz="2400" b="1" i="0" dirty="0" smtClean="0"/>
              <a:t/>
            </a:r>
            <a:br>
              <a:rPr lang="ru-RU" sz="2400" b="1" i="0" dirty="0" smtClean="0"/>
            </a:br>
            <a:r>
              <a:rPr lang="ru-RU" sz="2400" b="1" i="0" dirty="0" smtClean="0"/>
              <a:t>Цель</a:t>
            </a:r>
            <a:r>
              <a:rPr lang="ru-RU" sz="2400" i="0" dirty="0" smtClean="0"/>
              <a:t>:</a:t>
            </a:r>
            <a:br>
              <a:rPr lang="ru-RU" sz="2400" i="0" dirty="0" smtClean="0"/>
            </a:br>
            <a:r>
              <a:rPr lang="ru-RU" sz="2400" dirty="0" smtClean="0"/>
              <a:t>Выяснить </a:t>
            </a:r>
            <a:r>
              <a:rPr lang="ru-RU" sz="2400" dirty="0"/>
              <a:t>зависимость самочувствия людей разного возраста (на примере семьи) от изменения погодных </a:t>
            </a:r>
            <a:r>
              <a:rPr lang="ru-RU" sz="2400" dirty="0" smtClean="0"/>
              <a:t>условий</a:t>
            </a:r>
            <a:r>
              <a:rPr lang="ru-RU" sz="2400" dirty="0"/>
              <a:t>: температуры воздуха, явления осадков, атмосферного и геомагнитного давления, установить, кто лучше переносит изменения погодных условий.</a:t>
            </a:r>
            <a:br>
              <a:rPr lang="ru-RU" sz="2400" dirty="0"/>
            </a:br>
            <a:r>
              <a:rPr lang="ru-RU" sz="2400" i="0" dirty="0" smtClean="0"/>
              <a:t/>
            </a:r>
            <a:br>
              <a:rPr lang="ru-RU" sz="2400" i="0" dirty="0" smtClean="0"/>
            </a:br>
            <a:endParaRPr lang="ru-RU" sz="2400" i="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2852936"/>
            <a:ext cx="8003232" cy="32732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b="1" i="0" dirty="0" smtClean="0"/>
              <a:t>Задачи:</a:t>
            </a:r>
          </a:p>
          <a:p>
            <a:pPr lvl="0"/>
            <a:r>
              <a:rPr lang="ru-RU" dirty="0"/>
              <a:t>Изучить по литературным источникам данную проблему.</a:t>
            </a:r>
          </a:p>
          <a:p>
            <a:pPr lvl="0"/>
            <a:r>
              <a:rPr lang="ru-RU" dirty="0"/>
              <a:t>Провести наблюдения за погодой в своём селе.</a:t>
            </a:r>
          </a:p>
          <a:p>
            <a:pPr lvl="0"/>
            <a:r>
              <a:rPr lang="ru-RU" dirty="0"/>
              <a:t>Путем исследования проанализировать зависимость физического состояния человека разного возраста от погодных условий.</a:t>
            </a:r>
          </a:p>
          <a:p>
            <a:pPr lvl="0"/>
            <a:r>
              <a:rPr lang="ru-RU" dirty="0"/>
              <a:t>Предоставить полученные материалы графически.</a:t>
            </a:r>
          </a:p>
          <a:p>
            <a:pPr>
              <a:buNone/>
            </a:pPr>
            <a:endParaRPr lang="ru-RU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143000"/>
          </a:xfrm>
        </p:spPr>
        <p:txBody>
          <a:bodyPr/>
          <a:lstStyle/>
          <a:p>
            <a:r>
              <a:rPr lang="ru-RU" sz="3200" b="1" dirty="0" smtClean="0"/>
              <a:t>График моего самочувствия и моего брата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749794"/>
              </p:ext>
            </p:extLst>
          </p:nvPr>
        </p:nvGraphicFramePr>
        <p:xfrm>
          <a:off x="646448" y="1475656"/>
          <a:ext cx="8134672" cy="4755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1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1081"/>
            <a:ext cx="7772400" cy="1143000"/>
          </a:xfrm>
        </p:spPr>
        <p:txBody>
          <a:bodyPr/>
          <a:lstStyle/>
          <a:p>
            <a:r>
              <a:rPr lang="ru-RU" sz="2800" b="1" dirty="0" smtClean="0"/>
              <a:t>Выводы по результатам исследования</a:t>
            </a:r>
            <a:endParaRPr lang="ru-RU" sz="2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304" y="1142939"/>
            <a:ext cx="8496944" cy="53612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i="0" dirty="0" smtClean="0"/>
              <a:t>    Сопоставляя </a:t>
            </a:r>
            <a:r>
              <a:rPr lang="ru-RU" sz="2000" i="0" dirty="0"/>
              <a:t>данные анализа погоды и результаты наблюдения за </a:t>
            </a:r>
            <a:r>
              <a:rPr lang="ru-RU" sz="2000" i="0" dirty="0" smtClean="0"/>
              <a:t>       здоровьем </a:t>
            </a:r>
            <a:r>
              <a:rPr lang="ru-RU" sz="2000" i="0" dirty="0"/>
              <a:t>каждого из членов семьи, я могу сделать вывод о том, что различные погодные показатели по-разному влияют на состояние здоровья человека определенного возраста. </a:t>
            </a:r>
            <a:endParaRPr lang="ru-RU" sz="2000" i="0" dirty="0" smtClean="0"/>
          </a:p>
          <a:p>
            <a:pPr marL="0" indent="0" algn="just">
              <a:buNone/>
            </a:pPr>
            <a:endParaRPr lang="ru-RU" sz="2000" i="0" dirty="0"/>
          </a:p>
          <a:p>
            <a:pPr algn="just"/>
            <a:r>
              <a:rPr lang="ru-RU" sz="2000" i="0" dirty="0"/>
              <a:t>Н</a:t>
            </a:r>
            <a:r>
              <a:rPr lang="ru-RU" sz="2000" i="0" dirty="0" smtClean="0"/>
              <a:t>а </a:t>
            </a:r>
            <a:r>
              <a:rPr lang="ru-RU" sz="2000" i="0" dirty="0"/>
              <a:t>людей среднего возраста больше всего оказывало влияние резкая смена температуры. От частых перепадов температуры воздуха могла повысится утомляемость, снизится работоспособность. Тогда как другие показатели такого воздействия не оказывали.</a:t>
            </a:r>
          </a:p>
          <a:p>
            <a:pPr algn="just"/>
            <a:r>
              <a:rPr lang="ru-RU" sz="2000" i="0" dirty="0"/>
              <a:t>В случае с людьми более старшего возраста ситуация немного изменяется. На общее состояние в большей степени оказывает резкая смена атмосферного давления. </a:t>
            </a:r>
            <a:endParaRPr lang="ru-RU" sz="2000" i="0" dirty="0" smtClean="0"/>
          </a:p>
          <a:p>
            <a:pPr algn="just"/>
            <a:r>
              <a:rPr lang="ru-RU" sz="2000" i="0" dirty="0"/>
              <a:t>На молодых людей (школьники, студенты) погодные условия оказывают наименьшее влияние, самым показательным фактором выступает солнечный свет и выпадение осадков.</a:t>
            </a:r>
            <a:endParaRPr lang="ru-RU" sz="20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777"/>
            <a:ext cx="7772400" cy="1143000"/>
          </a:xfrm>
        </p:spPr>
        <p:txBody>
          <a:bodyPr/>
          <a:lstStyle/>
          <a:p>
            <a:r>
              <a:rPr lang="ru-RU" b="1" dirty="0" smtClean="0"/>
              <a:t>Заключение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08720"/>
            <a:ext cx="8136904" cy="568863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i="0" dirty="0" smtClean="0"/>
              <a:t>Человеческий </a:t>
            </a:r>
            <a:r>
              <a:rPr lang="ru-RU" sz="2400" i="0" dirty="0"/>
              <a:t>организм приспосабливается, подстраиваясь под изменяющиеся условия. Если человек здоров, он может это сделать своевременно и неощутимо для организма. Поэтому изменения погоды практически не влияет на самочувствие здорового человека. Защитная реакция у больных людей значительно слабее. Их организмы не способны быстро приспосабливаться к резким погодным изменениям. Поэтому климатические условия и особенно их резкие перепады негативно влияют на них.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3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b="1" dirty="0" smtClean="0">
              <a:solidFill>
                <a:schemeClr val="accent6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6"/>
                </a:solidFill>
              </a:rPr>
              <a:t>Спасибо </a:t>
            </a:r>
            <a:r>
              <a:rPr lang="ru-RU" sz="5400" b="1" dirty="0" smtClean="0">
                <a:solidFill>
                  <a:schemeClr val="accent6"/>
                </a:solidFill>
              </a:rPr>
              <a:t>за внимание!</a:t>
            </a:r>
          </a:p>
          <a:p>
            <a:pPr algn="ctr">
              <a:buNone/>
            </a:pPr>
            <a:endParaRPr lang="ru-RU" sz="5400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Погода – это </a:t>
            </a:r>
          </a:p>
          <a:p>
            <a:pPr marL="0" indent="0" algn="just">
              <a:buNone/>
            </a:pPr>
            <a:r>
              <a:rPr lang="ru-RU" i="0" dirty="0" smtClean="0"/>
              <a:t>Понятие </a:t>
            </a:r>
            <a:r>
              <a:rPr lang="ru-RU" i="0" dirty="0"/>
              <a:t>«погода» характеризует состояние атмосферы в определенный момент времени (сутки, неделя, месяц). Погода — совокупность значений метеорологических элементов и атмосферных явлений, оказывающих существенное влияние на жизнь и деятельность людей</a:t>
            </a:r>
            <a:r>
              <a:rPr lang="ru-RU" i="0" dirty="0" smtClean="0"/>
              <a:t>.</a:t>
            </a:r>
          </a:p>
          <a:p>
            <a:pPr marL="0" indent="0" algn="just">
              <a:buNone/>
            </a:pPr>
            <a:r>
              <a:rPr lang="ru-RU" i="0" dirty="0"/>
              <a:t>При одинаковой температуре, но при разной влажности воздуха, с </a:t>
            </a:r>
            <a:r>
              <a:rPr lang="ru-RU" i="0" dirty="0" smtClean="0"/>
              <a:t>осадками </a:t>
            </a:r>
            <a:r>
              <a:rPr lang="ru-RU" i="0" dirty="0"/>
              <a:t>или без них, с ветром или без него, погода будет различной. Кроме того, неодинаковым будет ее влияние на растения, животных и человека.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>
            <a:normAutofit/>
          </a:bodyPr>
          <a:lstStyle/>
          <a:p>
            <a:r>
              <a:rPr lang="ru-RU" sz="32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«Чувствовать погоду» могут приблизительно 75% людей.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11430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Атмосферное давление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2" r="8885"/>
          <a:stretch/>
        </p:blipFill>
        <p:spPr>
          <a:xfrm>
            <a:off x="600757" y="1340768"/>
            <a:ext cx="4464497" cy="290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975449" y="1428736"/>
            <a:ext cx="38100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0" dirty="0"/>
              <a:t>За нормальное атмосферное давление условно принято давление воздуха на уровне моря на широте 45° и при температуре 0 °С. В этом случае атмосфера давит на каждый 1 см</a:t>
            </a:r>
            <a:r>
              <a:rPr lang="ru-RU" sz="2400" i="0" baseline="30000" dirty="0"/>
              <a:t>2</a:t>
            </a:r>
            <a:r>
              <a:rPr lang="ru-RU" sz="2400" i="0" dirty="0"/>
              <a:t> земной поверхности с силой 1,033 кг, а масса этого воздуха уравновешивается ртутным столбиком высотой 760 мм.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11430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Влияние атмосферного давления на самочувствие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071678"/>
            <a:ext cx="3810000" cy="3643338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200" b="1" i="0" dirty="0" smtClean="0">
                <a:latin typeface="Times New Roman" pitchFamily="18" charset="0"/>
                <a:ea typeface="+mj-ea"/>
                <a:cs typeface="Times New Roman" pitchFamily="18" charset="0"/>
              </a:rPr>
              <a:t>При понижении давления: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42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первыми снижение атмосферного давления чувствуют на себе люди с пониженным артериальным давлением (гипотоники), «сердечники», а также люди имеющие заболевания органов дыхания.</a:t>
            </a:r>
          </a:p>
          <a:p>
            <a:endParaRPr lang="ru-RU" sz="4200" i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42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чаще всего появляется общая слабость, затрудненный вдох, чувство нехватки воздуха, возникает одышка.</a:t>
            </a:r>
          </a:p>
          <a:p>
            <a:endParaRPr lang="ru-RU" sz="42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3810000" cy="402432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200" b="1" i="0" dirty="0" smtClean="0">
                <a:latin typeface="Times New Roman" pitchFamily="18" charset="0"/>
                <a:cs typeface="Times New Roman" pitchFamily="18" charset="0"/>
              </a:rPr>
              <a:t>При повышении давления: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ухудшается самочувствие у гипертоников, больных, страдающих бронхиальной астмой и аллергиков.</a:t>
            </a:r>
          </a:p>
          <a:p>
            <a:pPr>
              <a:buNone/>
            </a:pPr>
            <a:endParaRPr lang="ru-RU" sz="4200" i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42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частыми жалобами являются головные боли, недомогание, боль в сердце и снижение общей трудоспособности. </a:t>
            </a:r>
          </a:p>
          <a:p>
            <a:endParaRPr lang="ru-RU" sz="4200" i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4200" i="0" dirty="0" smtClean="0">
                <a:latin typeface="Times New Roman" pitchFamily="18" charset="0"/>
                <a:ea typeface="+mj-ea"/>
                <a:cs typeface="Times New Roman" pitchFamily="18" charset="0"/>
              </a:rPr>
              <a:t>снижение иммунитета, т.к. уменьшается количество лейкоцитов в крови, и организм становится более уязвимым для различных инфекций.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00012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Влияние температуры воздуха на самочувствие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301579" y="1087780"/>
            <a:ext cx="4357718" cy="32861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i="0" dirty="0" smtClean="0"/>
              <a:t>     Как </a:t>
            </a:r>
            <a:r>
              <a:rPr lang="ru-RU" sz="2400" i="0" dirty="0"/>
              <a:t>известно, </a:t>
            </a:r>
            <a:r>
              <a:rPr lang="ru-RU" sz="2400" i="0" dirty="0" smtClean="0"/>
              <a:t>нормальная температура </a:t>
            </a:r>
            <a:r>
              <a:rPr lang="ru-RU" sz="2400" i="0" dirty="0"/>
              <a:t>человеческого тела составляет 36—37</a:t>
            </a:r>
            <a:r>
              <a:rPr lang="ru-RU" sz="2400" i="0" dirty="0" smtClean="0"/>
              <a:t>°. </a:t>
            </a:r>
            <a:r>
              <a:rPr lang="ru-RU" sz="2400" i="0" dirty="0"/>
              <a:t>Температура окружающей среды все время понижается или повышается относительно этого уровня, поэтому терморегуляция является одной из основных адаптационных функций нашего организма.</a:t>
            </a:r>
          </a:p>
        </p:txBody>
      </p:sp>
      <p:pic>
        <p:nvPicPr>
          <p:cNvPr id="3075" name="Picture 3" descr="K:\Малюков\фото для ВОШ\PR201205021150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967" y="1293973"/>
            <a:ext cx="397192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14349" y="5500702"/>
            <a:ext cx="842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Оптимальная  для человека температура воздуха – </a:t>
            </a:r>
          </a:p>
          <a:p>
            <a:pPr algn="ctr"/>
            <a:r>
              <a:rPr lang="ru-RU" u="sng" dirty="0" smtClean="0"/>
              <a:t>от +16 до +18°C.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Влияние температуры воздуха на самочувствие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67322" y="1535113"/>
            <a:ext cx="4040188" cy="639762"/>
          </a:xfrm>
        </p:spPr>
        <p:txBody>
          <a:bodyPr>
            <a:normAutofit/>
          </a:bodyPr>
          <a:lstStyle/>
          <a:p>
            <a:r>
              <a:rPr lang="ru-RU" sz="2000" i="0" dirty="0" smtClean="0"/>
              <a:t>При понижении температуры</a:t>
            </a:r>
            <a:endParaRPr lang="ru-RU" sz="2000" i="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38969" y="2352073"/>
            <a:ext cx="4040188" cy="2357454"/>
          </a:xfrm>
        </p:spPr>
        <p:txBody>
          <a:bodyPr/>
          <a:lstStyle/>
          <a:p>
            <a:r>
              <a:rPr lang="ru-RU" i="0" dirty="0" smtClean="0">
                <a:latin typeface="Times New Roman" pitchFamily="18" charset="0"/>
                <a:ea typeface="+mj-ea"/>
                <a:cs typeface="Times New Roman" pitchFamily="18" charset="0"/>
              </a:rPr>
              <a:t>в первую очередь страдают люди с сердечно-сосудистыми заболеваниями и болезнями органов дыхания.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000" i="0" smtClean="0"/>
              <a:t>При повышении температуры</a:t>
            </a:r>
            <a:endParaRPr lang="ru-RU" sz="2000" i="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4041775" cy="2643206"/>
          </a:xfrm>
        </p:spPr>
        <p:txBody>
          <a:bodyPr>
            <a:normAutofit lnSpcReduction="10000"/>
          </a:bodyPr>
          <a:lstStyle/>
          <a:p>
            <a:r>
              <a:rPr lang="ru-RU" i="0" smtClean="0">
                <a:latin typeface="Times New Roman" pitchFamily="18" charset="0"/>
                <a:ea typeface="+mj-ea"/>
                <a:cs typeface="Times New Roman" pitchFamily="18" charset="0"/>
              </a:rPr>
              <a:t>особенно тяжело приходится гипертоникам, астматикам людям с заболеваниями пищеварительного тракта и тем, кто страдает мочекаменной болезнью.</a:t>
            </a:r>
          </a:p>
          <a:p>
            <a:endParaRPr lang="ru-RU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5000636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 резком и значительном колебании температуры окружающей среды, примерно на 10 градусов в течение суток, в организме вырабатывается большое количество гистамина – вещества, провоцирующего  в организме развитие аллергических реакций.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Влияние влажности воздуха на самочувствие человека </a:t>
            </a:r>
            <a:endParaRPr lang="ru-RU" sz="3200" b="1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i="0" dirty="0"/>
              <a:t>Воздух, влажность которого меньше 30%, считается очень сухим и крайне вредным для человека. Если эта характеристика достигает 95%, у большинства людей возможно появление затрудненного дыхания и других симптомов неблагополучия. При повышении температуры воздуха наблюдается понижение влажности, и наоборот</a:t>
            </a:r>
            <a:r>
              <a:rPr lang="ru-RU" sz="2000" i="0" dirty="0" smtClean="0"/>
              <a:t>.</a:t>
            </a:r>
          </a:p>
          <a:p>
            <a:pPr marL="0" indent="0" algn="just">
              <a:buNone/>
            </a:pPr>
            <a:endParaRPr lang="ru-RU" sz="2000" i="0" dirty="0"/>
          </a:p>
          <a:p>
            <a:pPr algn="just"/>
            <a:r>
              <a:rPr lang="ru-RU" sz="2000" i="0" dirty="0"/>
              <a:t>Сочетаясь с высокой температурой воздуха, высокая влажность препятствует отдаче тепла организмом человека и иногда становится причиной тепловых ударов. Если же влажность, напротив, понижена, то у человека повышается потоотделение, а вместе с влагой уходит большое количество полезных веществ. Это также негативно сказывается на самочувствии.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5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с кадратиками</Template>
  <TotalTime>582</TotalTime>
  <Words>1046</Words>
  <Application>Microsoft Office PowerPoint</Application>
  <PresentationFormat>Экран (4:3)</PresentationFormat>
  <Paragraphs>106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голубой с кадратиками</vt:lpstr>
      <vt:lpstr>Влияние «капризов» природы на здоровье людей </vt:lpstr>
      <vt:lpstr>   Цель: Выяснить зависимость самочувствия людей разного возраста (на примере семьи) от изменения погодных условий: температуры воздуха, явления осадков, атмосферного и геомагнитного давления, установить, кто лучше переносит изменения погодных условий.  </vt:lpstr>
      <vt:lpstr>Презентация PowerPoint</vt:lpstr>
      <vt:lpstr>Презентация PowerPoint</vt:lpstr>
      <vt:lpstr>Атмосферное давление </vt:lpstr>
      <vt:lpstr>Влияние атмосферного давления на самочувствие</vt:lpstr>
      <vt:lpstr>Влияние температуры воздуха на самочувствие  </vt:lpstr>
      <vt:lpstr>Влияние температуры воздуха на самочувствие</vt:lpstr>
      <vt:lpstr>Влияние влажности воздуха на самочувствие человека </vt:lpstr>
      <vt:lpstr>Влияние магнитных бурь на самочувствие </vt:lpstr>
      <vt:lpstr>Определение влияния погодных условия на людей разного возраста </vt:lpstr>
      <vt:lpstr>Методика исследования </vt:lpstr>
      <vt:lpstr>Анализ результатов погодных изменений </vt:lpstr>
      <vt:lpstr>Анализ результатов погодных изменений</vt:lpstr>
      <vt:lpstr>Анализ направления ветра </vt:lpstr>
      <vt:lpstr>Мониторинг состояния здоровья каждого члена семьи в зависимости от погоды </vt:lpstr>
      <vt:lpstr>Анализ полученных данных</vt:lpstr>
      <vt:lpstr>График самочувствия родителей </vt:lpstr>
      <vt:lpstr>График самочувствия бабушки</vt:lpstr>
      <vt:lpstr>График моего самочувствия и моего брата </vt:lpstr>
      <vt:lpstr>Выводы по результатам исследования</vt:lpstr>
      <vt:lpstr>Заключение </vt:lpstr>
      <vt:lpstr>Презентация PowerPoint</vt:lpstr>
    </vt:vector>
  </TitlesOfParts>
  <Company>МОУ СОШ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Here…</dc:title>
  <dc:creator>Школа 5</dc:creator>
  <cp:lastModifiedBy>Пользователь</cp:lastModifiedBy>
  <cp:revision>41</cp:revision>
  <dcterms:created xsi:type="dcterms:W3CDTF">2013-01-11T00:33:30Z</dcterms:created>
  <dcterms:modified xsi:type="dcterms:W3CDTF">2020-02-26T09:11:16Z</dcterms:modified>
</cp:coreProperties>
</file>